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265" r:id="rId6"/>
    <p:sldId id="264" r:id="rId7"/>
    <p:sldId id="274" r:id="rId8"/>
    <p:sldId id="257" r:id="rId9"/>
    <p:sldId id="258" r:id="rId10"/>
    <p:sldId id="259" r:id="rId11"/>
    <p:sldId id="260" r:id="rId12"/>
    <p:sldId id="261" r:id="rId13"/>
    <p:sldId id="276" r:id="rId14"/>
    <p:sldId id="263" r:id="rId15"/>
    <p:sldId id="272" r:id="rId16"/>
    <p:sldId id="266" r:id="rId17"/>
    <p:sldId id="267" r:id="rId18"/>
    <p:sldId id="268" r:id="rId19"/>
    <p:sldId id="269" r:id="rId20"/>
    <p:sldId id="270" r:id="rId21"/>
    <p:sldId id="275" r:id="rId22"/>
    <p:sldId id="273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342791-B39A-B4B3-0C36-7070D6676B02}" name="Kathy Furneaux" initials="KF" userId="S::kathy@PTSI.ORG::fa973c09-a1a5-4f02-b47e-389b3eb40eac" providerId="AD"/>
  <p188:author id="{38BF1A99-2278-2956-3287-3924EC7328AD}" name="Maria Carocci" initials="MC" userId="S::maria@PTSI.ORG::9cfd710a-8824-4bfc-baef-6b921942cfa6" providerId="AD"/>
  <p188:author id="{19FB7FA5-F434-B87E-E94F-4FCA87DD9057}" name="Debra Sisson" initials="DS" userId="S::debra@PTSI.ORG::121bc693-a8af-4831-8485-e8e53d67c7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03" autoAdjust="0"/>
    <p:restoredTop sz="68980" autoAdjust="0"/>
  </p:normalViewPr>
  <p:slideViewPr>
    <p:cSldViewPr snapToGrid="0">
      <p:cViewPr varScale="1">
        <p:scale>
          <a:sx n="72" d="100"/>
          <a:sy n="72" d="100"/>
        </p:scale>
        <p:origin x="22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10E4B-8461-4FB6-B863-D2F3C3F9370F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7E107-110D-4838-AA0C-D5C4D82741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9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222222"/>
                </a:solidFill>
                <a:effectLst/>
                <a:latin typeface="+mn-lt"/>
              </a:rPr>
              <a:t>Instructor Notes: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n-lt"/>
              </a:rPr>
              <a:t>Let’s review the New York State anti-idling regulations that impact the job you do as school bus drivers.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63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Instructors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Remind drivers that we are in the business of keeping children safe.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This is true not only out on the road but when stopped too.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Engage the participants in a discussion using the points provided.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Children are especially vulnerable to air pollution because their lungs are still in the developmental phase and they breathe, on average, 50 percent more air per pound of body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weight than adults. 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School children who ride on older diesel school buses that lack pollution controls have a 4% increased  likelihood of developing cancer due to diesel particulate matter in their lifetime.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 addition, exposure to diesel exhaust enhances allergic response, can induce new allergies to airborne allergens, and exacerbate asthma.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Studies have also shown that diesel exhaust gets caught in the school bus cabin, increasing children’s  exposure. 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Although bus commutes only comprise a fraction of a child’s day, the bus ride can represent up to 1/3 of child’s daily diesel pollution exposure.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7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0" dirty="0"/>
              <a:t>Instructors Notes: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Ask participants what might be some exceptions to idling.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Write their answers down on the flip chart.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Then reveal the 5 bullets on the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Engage in a discussion using the points provided.</a:t>
            </a:r>
          </a:p>
          <a:p>
            <a:pPr marL="0" indent="0">
              <a:buNone/>
            </a:pPr>
            <a:endParaRPr lang="en-US" b="1" i="0" dirty="0"/>
          </a:p>
          <a:p>
            <a:pPr marL="0" indent="0">
              <a:buNone/>
            </a:pPr>
            <a:endParaRPr lang="en-US" b="1" i="0" dirty="0"/>
          </a:p>
          <a:p>
            <a:pPr marL="0" indent="0">
              <a:buNone/>
            </a:pPr>
            <a:r>
              <a:rPr lang="en-US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There are exceptions to the idling restrictions.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Idling may be necessary for the following conditions:, first, occupant safety and comfort when the temperature is below 20 degrees Fahrenheit.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Second, when the vehicle is having mechanical work done that requires the engine to be running.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Third, the engine may idle to defrost the windshield.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Fourth, during emergency evacuations and  lastly, to operate the wheelchair lift when transporting a students with mobility considerations.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42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Instructors Notes: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Let’s look at five idling myths &amp; facts.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None</a:t>
            </a: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618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Instructors Notes: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Highlight the myth and facilitate a discussion using the points below.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b="0" i="0" dirty="0"/>
              <a:t>Idling Myth number one:  </a:t>
            </a:r>
            <a:r>
              <a:rPr lang="en-US" altLang="en-US" sz="1200" i="0" dirty="0"/>
              <a:t>Warming your bus up for 20-30 minutes before you start your route, will allow the engine to reach running temperature before you leave the yard.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b="0" i="0" dirty="0"/>
              <a:t>This is false.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b="0" i="0" dirty="0"/>
              <a:t>The fact is that m</a:t>
            </a:r>
            <a:r>
              <a:rPr lang="en-US" altLang="en-US" sz="1200" i="0" dirty="0"/>
              <a:t>odern diesel engines will not reach running temperature until driven on the road for several minutes.</a:t>
            </a:r>
            <a:endParaRPr lang="en-US" sz="1200" i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66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Instructors Notes: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Highlight the myth and facilitate a discussion using the points below.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b="0" i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en-US" b="0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0" i="0" dirty="0"/>
              <a:t>Idling Myth number two,  is that idling longer than 5 minutes before starting on your route is beneficial to the engine.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b="0" i="0" dirty="0"/>
              <a:t>This is false.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0" i="0" dirty="0"/>
              <a:t>Excessive idling, five minutes or more, increases engine wear and wastes fuel.</a:t>
            </a:r>
            <a:endParaRPr lang="en-US" b="0" i="0" dirty="0"/>
          </a:p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03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Instructors Notes: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Highlight the myth and facilitate a discussion using the points below.</a:t>
            </a:r>
          </a:p>
          <a:p>
            <a:endParaRPr lang="en-US" b="1" i="0" dirty="0"/>
          </a:p>
          <a:p>
            <a:r>
              <a:rPr lang="en-US" b="1" i="0" dirty="0"/>
              <a:t>Discussion Points:  </a:t>
            </a:r>
          </a:p>
          <a:p>
            <a:r>
              <a:rPr lang="en-US" altLang="en-US" sz="1200" b="0" i="0" dirty="0"/>
              <a:t>Idling Myth number three, It is recommended that you </a:t>
            </a:r>
            <a:r>
              <a:rPr lang="en-US" altLang="en-US" sz="1200" i="0" dirty="0"/>
              <a:t>don’t shut your bus off during athletic events or field trips far from home in case it won’t start. </a:t>
            </a:r>
          </a:p>
          <a:p>
            <a:pPr lvl="1"/>
            <a:r>
              <a:rPr lang="en-US" altLang="en-US" sz="1200" i="0" dirty="0"/>
              <a:t>This is False.</a:t>
            </a:r>
          </a:p>
          <a:p>
            <a:r>
              <a:rPr lang="en-US" altLang="en-US" sz="1200" i="0" dirty="0"/>
              <a:t>In fact, a well-maintained modern bus will start every time, and if a bus doesn’t start every time, it should be repaired.</a:t>
            </a:r>
            <a:endParaRPr lang="en-US" sz="1200" i="0" dirty="0"/>
          </a:p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8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Instructors Notes: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Highlight the myth and facilitate a discussion using the points below.</a:t>
            </a:r>
          </a:p>
          <a:p>
            <a:endParaRPr lang="en-US" b="1" i="0" dirty="0"/>
          </a:p>
          <a:p>
            <a:endParaRPr lang="en-US" b="1" i="0" dirty="0"/>
          </a:p>
          <a:p>
            <a:r>
              <a:rPr lang="en-US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b="0" i="0" dirty="0"/>
              <a:t>Idling Myth number four.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i="0" dirty="0"/>
              <a:t>People who worry about diesel exhaust are nothing more than tree-huggers who like to complain.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i="0" dirty="0"/>
              <a:t>This is false.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b="0" i="0" dirty="0"/>
              <a:t>The fact is that diesel </a:t>
            </a:r>
            <a:r>
              <a:rPr lang="en-US" altLang="en-US" sz="1200" i="0" dirty="0"/>
              <a:t>exhaust is harmful and not just a notion of tree hugging advocates.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i="0" dirty="0"/>
              <a:t>Excessive exposure to diesel exhaust is a valid health concern for children, bus drivers, teachers, and other school staff.</a:t>
            </a:r>
            <a:endParaRPr lang="en-US" sz="120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6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Instructors Notes: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Highlight the myth and facilitate a discussion using the points below.</a:t>
            </a:r>
          </a:p>
          <a:p>
            <a:endParaRPr lang="en-US" altLang="en-US" sz="1200" b="1" i="0" dirty="0"/>
          </a:p>
          <a:p>
            <a:endParaRPr lang="en-US" altLang="en-US" sz="1200" b="1" i="0" dirty="0"/>
          </a:p>
          <a:p>
            <a:r>
              <a:rPr lang="en-US" altLang="en-US" sz="1200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b="0" i="0" dirty="0"/>
              <a:t>This fifth idling myth is that t</a:t>
            </a:r>
            <a:r>
              <a:rPr lang="en-US" altLang="en-US" sz="1200" i="0" dirty="0"/>
              <a:t>here’s no way to avoid exposure to diesel exhaust when buses line up in the school loading zone for afternoon dismissal.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en-US" sz="1200" i="0" dirty="0"/>
              <a:t>This is false.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1200" i="0" dirty="0"/>
              <a:t>The f</a:t>
            </a:r>
            <a:r>
              <a:rPr lang="en-US" altLang="en-US" sz="1200" b="0" i="0" dirty="0"/>
              <a:t>act is that </a:t>
            </a:r>
            <a:r>
              <a:rPr lang="en-US" altLang="en-US" sz="1200" i="0" dirty="0"/>
              <a:t>drivers don’t need to line up so early and so close together in the school loading zone or leave their engines running while waiting for afternoon dismissal to begin.</a:t>
            </a:r>
            <a:endParaRPr lang="en-US" sz="120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90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Instructors Notes: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Highlight the myth and facilitate a discussion using the points below.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Discussion Points: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As school bus drivers, we must all make the effort to reduce idling.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 more educated we become about the negative effects of excessive idling, the cleaner the air around our buses and school buildings.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 New York State Education Department has mandated us to a healthier school bus ride.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Limit idling on your school bus for all to breathe a little easier.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97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Instructors Notes: </a:t>
            </a:r>
            <a:r>
              <a:rPr lang="en-US" dirty="0"/>
              <a:t>Thank you for caring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04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Instructors Notes: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/>
              <a:t>Go over each bullet on the slide with participants.</a:t>
            </a:r>
          </a:p>
          <a:p>
            <a:endParaRPr lang="en-US" b="1" dirty="0"/>
          </a:p>
          <a:p>
            <a:r>
              <a:rPr lang="en-US" b="1" dirty="0"/>
              <a:t>Discussion Points:</a:t>
            </a:r>
          </a:p>
          <a:p>
            <a:r>
              <a:rPr lang="en-US" b="0" dirty="0"/>
              <a:t>Overview: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The discussion today will focus on three areas.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First, we will discuss the effects of unnecessary idling of your school bus.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Next, to better understand the issues of idling, we will review the challenges related to it.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And last, we will identify strategies to decrease the idling of our school buses.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6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b="1" i="0" dirty="0"/>
              <a:t>Instructors Notes: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/>
              <a:t>Go over each bullet on the slide with participants.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b="0" i="0" dirty="0"/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b="1" i="0" dirty="0"/>
              <a:t>Discussion Points: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latin typeface="+mn-lt"/>
              </a:rPr>
              <a:t>Thirty</a:t>
            </a:r>
            <a:r>
              <a:rPr lang="en-US" b="1" i="1" dirty="0">
                <a:latin typeface="+mn-lt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states and the District of Columbia have laws regulating engine idling, but each has different applications of idle reduction and various exemptions. 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Some states regulate only certain vehicle types, such as school buses, state vehicles, commercial vehicles, diesel vehicles, or vehicles over a certain weight rating. 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Some states regulate idling geographically, such as on school property, in business districts, or in certain counties.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Other states have time limits on how long an engine may be idled or idle limits during certain times of the year. 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Details for each state can be found on the US Department of Energy’s Alternative Fuels Data Center Federal and State Laws and Incentives </a:t>
            </a:r>
            <a:r>
              <a:rPr lang="en-US" b="0" i="0" u="none" strike="noStrike" dirty="0">
                <a:solidFill>
                  <a:srgbClr val="C9340E"/>
                </a:solidFill>
                <a:effectLst/>
                <a:latin typeface="+mn-lt"/>
                <a:cs typeface="Calibri" panose="020F0502020204030204" pitchFamily="34" charset="0"/>
              </a:rPr>
              <a:t>page.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 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  <a:cs typeface="Calibri" panose="020F0502020204030204" pitchFamily="34" charset="0"/>
              </a:rPr>
              <a:t>For this section, we will concentrate on New York State anti-idling regulations.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375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effectLst/>
              </a:rPr>
              <a:t>Instructors Notes: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effectLst/>
              </a:rPr>
              <a:t>Emphasize the consequences for non-compliance. By using the points below.</a:t>
            </a:r>
            <a:endParaRPr lang="en-US" sz="1200" b="1" i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dirty="0">
                <a:effectLst/>
              </a:rPr>
              <a:t>Discussion Points: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effectLst/>
              </a:rPr>
              <a:t>The Department of Environmental Protection enforces the idling law.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effectLst/>
              </a:rPr>
              <a:t>Fines range from 350 dollars to 2,000 dollars.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effectLst/>
              </a:rPr>
              <a:t>Under New York State law, heavy-duty diesel trucks and buses may not idle for more than five minutes in a row unless the temperature is less than twenty-five degrees Fahrenheit.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47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Instructors Notes: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Cover the details of regulatory compliance using the points provided.</a:t>
            </a:r>
          </a:p>
          <a:p>
            <a:endParaRPr lang="en-US" b="1" i="0" dirty="0"/>
          </a:p>
          <a:p>
            <a:r>
              <a:rPr lang="en-US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There are several laws governing the idling of school buses, including Chapter 670 Law of 2,007,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/>
              <a:t>Diesel or non-diesel-powered, heavy-duty vehicles designed primarily to transport persons or property can idle a maximum of five minutes in New York State.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/>
              <a:t>New York City reduces that limit to three minutes or one minute if the vehicle is adjacent to a school. Several counties have their own local regulations.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 dirty="0"/>
              <a:t>School districts have the responsibility for anti-idling.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2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0" dirty="0"/>
              <a:t>Instructors Notes: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Engage participants using the points below.</a:t>
            </a:r>
          </a:p>
          <a:p>
            <a:pPr marL="0" indent="0">
              <a:buNone/>
            </a:pPr>
            <a:endParaRPr lang="en-US" b="1" i="0" dirty="0"/>
          </a:p>
          <a:p>
            <a:pPr marL="0" indent="0">
              <a:buNone/>
            </a:pPr>
            <a:r>
              <a:rPr lang="en-US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Education Law section 3637 requires school districts to m</a:t>
            </a:r>
            <a:r>
              <a:rPr lang="en-US" i="0" dirty="0"/>
              <a:t>inimize school bus idling by shutting off engines while waiting for passengers to load.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This applies to all school vehicles owned, leased, or contracted, parked or standing on school grounds or in front of any school.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This law also requires annual notice to employees regarding these restrictions.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860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Instructors Notes: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Share with drivers this additional information regarding the regulatory obligation of school districts and drivers using these points.</a:t>
            </a:r>
          </a:p>
          <a:p>
            <a:endParaRPr lang="en-US" b="1" i="0" dirty="0"/>
          </a:p>
          <a:p>
            <a:r>
              <a:rPr lang="en-US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Education Law 156.3, similar to section 3637, r</a:t>
            </a:r>
            <a:r>
              <a:rPr lang="en-US" i="0" dirty="0"/>
              <a:t>equires school districts &amp; drivers: to shut off vehicle engines while waiting for students to load.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This applies to owned, leased, or contracted vehicles while parked or standing on school grounds or in front of any school.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Section 156.3 goes on to require semi-annual monitoring of driver compliance. There are exceptions for safety, emergency, and mechanical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0" dirty="0"/>
              <a:t>Instructors Notes: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This slide provides guidance for drivers regarding compliance of anti-idling laws.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Engage in a discussion using the points below.</a:t>
            </a:r>
          </a:p>
          <a:p>
            <a:pPr marL="0" indent="0">
              <a:buNone/>
            </a:pPr>
            <a:endParaRPr lang="en-US" b="1" i="0" dirty="0"/>
          </a:p>
          <a:p>
            <a:pPr marL="0" indent="0">
              <a:buNone/>
            </a:pPr>
            <a:endParaRPr lang="en-US" b="1" i="0" dirty="0"/>
          </a:p>
          <a:p>
            <a:pPr marL="0" indent="0">
              <a:buNone/>
            </a:pPr>
            <a:r>
              <a:rPr lang="en-US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Laws &amp; Regulations Require School Bus Drivers to l</a:t>
            </a:r>
            <a:r>
              <a:rPr lang="en-US" i="0" dirty="0"/>
              <a:t>imit idling time during warm-up, park away from building fresh air intakes, park diagonally in school loading areas whenever possible </a:t>
            </a:r>
            <a:r>
              <a:rPr lang="en-US" b="0" i="0" dirty="0">
                <a:effectLst/>
              </a:rPr>
              <a:t>to minimize the amount of exhaust from adjacent buses that may enter other school buses in the loading zone and school buildings</a:t>
            </a:r>
            <a:r>
              <a:rPr lang="en-US" i="0" dirty="0"/>
              <a:t> 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In addition, drivers must instruct students to board the bus promptly in the afternoon to reduce loading time.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Drivers must turn the bus off during sporting or other events t</a:t>
            </a:r>
            <a:r>
              <a:rPr lang="en-US" b="0" i="0" dirty="0">
                <a:effectLst/>
              </a:rPr>
              <a:t>o minimize the amount of exhaust from adjacent buses that may enter the school bus and school buildings where applicable.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69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0" dirty="0"/>
              <a:t>Instructors Notes: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Ask participants what the health dangers are there in idling.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Write their answers down on a flip chart.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Then reveal the 6 bullets on the slide.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Facilitate a discussion using the points below.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i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i="0" dirty="0"/>
              <a:t>Discussion Points: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/>
              <a:t>There are identifiable health dangers of excessive engine idling.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Diesel exhaust contains cancer-causing substances and particulate matter, which exacerbates respiratory conditions.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Idling increases the amount of diesel exhaust which may enter a bus through open windows or loose door seals.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Children are especially susceptible to diesel exhaust.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Students walking by idling buses inhale large amounts of diesel exhaust.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Idling under fresh air intakes at schools causes diesel exhaust to be drawn into the building.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7E107-110D-4838-AA0C-D5C4D82741C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778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50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94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7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2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6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2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8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78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09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8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29B24-CE62-4B6B-A9C2-78D894BEA0A9}" type="datetimeFigureOut">
              <a:rPr lang="en-US" smtClean="0"/>
              <a:t>9/13/2023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A7929-1542-4377-9902-F02E09B75D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5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9DAB4-488E-4749-9CB1-A45F09BC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66" y="1967266"/>
            <a:ext cx="2364159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NYS 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Anti</a:t>
            </a: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-id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ling</a:t>
            </a:r>
            <a:b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Regulations</a:t>
            </a:r>
          </a:p>
        </p:txBody>
      </p:sp>
      <p:pic>
        <p:nvPicPr>
          <p:cNvPr id="6" name="Picture 5" descr="A school bus parked in a parking lot&#10;&#10;Description automatically generated with low confidence">
            <a:extLst>
              <a:ext uri="{FF2B5EF4-FFF2-40B4-BE49-F238E27FC236}">
                <a16:creationId xmlns:a16="http://schemas.microsoft.com/office/drawing/2014/main" id="{FC76FC02-CA94-4885-8654-E0A950943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987" y="1070596"/>
            <a:ext cx="5085525" cy="47144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01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2BC69-EC3F-7EA5-AF6C-0CFB7DD82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Impact on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1CA7A-72D4-3393-299E-37AA683E7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157839" cy="4351338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sz="2800" dirty="0"/>
              <a:t>Kids respiratory systems are still developing;  they breathe faster taking in more air.</a:t>
            </a:r>
          </a:p>
          <a:p>
            <a:pPr>
              <a:buFontTx/>
              <a:buNone/>
            </a:pPr>
            <a:r>
              <a:rPr lang="en-US" altLang="en-US" sz="2800" dirty="0"/>
              <a:t>Diesel exhaust has billions of small particles that become lodged in their lungs</a:t>
            </a:r>
          </a:p>
          <a:p>
            <a:pPr>
              <a:buFontTx/>
              <a:buNone/>
            </a:pPr>
            <a:r>
              <a:rPr lang="en-US" altLang="en-US" sz="2800" dirty="0"/>
              <a:t>Can cause lung damage, aggravate asthma, bronchitis and other health problems.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A56FF-9B34-D74A-9C62-D1834EE3E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836" y="2240314"/>
            <a:ext cx="3333750" cy="221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20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3E4D-BF89-4730-9BD4-BFCF1B78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5859"/>
          </a:xfrm>
        </p:spPr>
        <p:txBody>
          <a:bodyPr/>
          <a:lstStyle/>
          <a:p>
            <a:r>
              <a:rPr lang="en-US" b="1" dirty="0"/>
              <a:t>Exceptions to Idling Restrictions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C11BB-DFD5-4D0A-BD52-E8988361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89" y="1491916"/>
            <a:ext cx="4410359" cy="4685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Idling may be necessary for the following conditions: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Occupant safety and comfort when  temperature is below 20 degrees Fahrenheit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Mechanical work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Defrosting windshield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Emergency evacuations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Operating wheelchair lift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ECE44-1251-468C-BFC5-4DB73F69A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133"/>
          <a:stretch/>
        </p:blipFill>
        <p:spPr>
          <a:xfrm>
            <a:off x="6390137" y="1250985"/>
            <a:ext cx="1831079" cy="1590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07E53-E49D-4F4E-AD10-2608C7E615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46" t="11450" r="27826" b="9131"/>
          <a:stretch/>
        </p:blipFill>
        <p:spPr>
          <a:xfrm>
            <a:off x="6390137" y="4325074"/>
            <a:ext cx="1831079" cy="2037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4E26F1-71B9-46C6-A28F-5B78771F0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063" y="3114456"/>
            <a:ext cx="2417341" cy="1360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29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D9B0E25-CD75-80BB-4C25-8A8873C46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449" r="1455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01758-1013-968A-01EB-E1C79C181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FIVE IDLING MYTHS &amp; FACTS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00541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C5CC0-1659-5BC8-3F65-06BB1BCBE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AFEB8-3BAD-2B57-CE86-17A4B2D8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6" y="1071350"/>
            <a:ext cx="3581372" cy="74127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Idling Myth #1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499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4E1CA-8C27-43A0-220A-9FA3B7185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" y="1812624"/>
            <a:ext cx="4029076" cy="3844373"/>
          </a:xfrm>
        </p:spPr>
        <p:txBody>
          <a:bodyPr anchor="ctr">
            <a:noAutofit/>
          </a:bodyPr>
          <a:lstStyle/>
          <a:p>
            <a:r>
              <a:rPr lang="en-US" altLang="en-US" sz="2400" b="1" dirty="0"/>
              <a:t>Idling Myth:</a:t>
            </a:r>
            <a:r>
              <a:rPr lang="en-US" altLang="en-US" sz="2400" dirty="0"/>
              <a:t>  Warm your bus up for 20-30 minutes before you start your route, so the engine will reach running temperature before you leave the yard.</a:t>
            </a:r>
          </a:p>
          <a:p>
            <a:r>
              <a:rPr lang="en-US" altLang="en-US" sz="2400" dirty="0"/>
              <a:t> </a:t>
            </a:r>
            <a:r>
              <a:rPr lang="en-US" altLang="en-US" sz="2400" b="1" dirty="0"/>
              <a:t>Idling Fact:</a:t>
            </a:r>
            <a:r>
              <a:rPr lang="en-US" altLang="en-US" sz="2400" dirty="0"/>
              <a:t>  Modern diesel engines don’t reach running temperature until driven on the road.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4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" y="0"/>
            <a:ext cx="914377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0C219-834D-7368-E21C-42D75DBA0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1" r="50076"/>
          <a:stretch/>
        </p:blipFill>
        <p:spPr>
          <a:xfrm>
            <a:off x="1143" y="10"/>
            <a:ext cx="9141714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5889" y="0"/>
            <a:ext cx="7692221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37393" y="0"/>
            <a:ext cx="7469213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1504" y="-17801"/>
            <a:ext cx="186474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1426" y="-17801"/>
            <a:ext cx="186474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00E30-9D92-FEC8-0C9B-79D35B52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49" y="893763"/>
            <a:ext cx="5505036" cy="820737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Idling Myth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89313-B4D6-837B-A727-EB1E7FF8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449" y="2329732"/>
            <a:ext cx="5505036" cy="3299791"/>
          </a:xfrm>
        </p:spPr>
        <p:txBody>
          <a:bodyPr>
            <a:normAutofit/>
          </a:bodyPr>
          <a:lstStyle/>
          <a:p>
            <a:r>
              <a:rPr lang="en-US" altLang="en-US" b="1" dirty="0"/>
              <a:t>Idling Myth:</a:t>
            </a:r>
            <a:r>
              <a:rPr lang="en-US" altLang="en-US" dirty="0"/>
              <a:t>  Idling longer than 5 minutes before starting on your route is better for the engine.</a:t>
            </a:r>
          </a:p>
          <a:p>
            <a:r>
              <a:rPr lang="en-US" altLang="en-US" dirty="0"/>
              <a:t> </a:t>
            </a:r>
            <a:r>
              <a:rPr lang="en-US" altLang="en-US" b="1" dirty="0"/>
              <a:t>Idling Fact:</a:t>
            </a:r>
            <a:r>
              <a:rPr lang="en-US" altLang="en-US" dirty="0"/>
              <a:t>  Excessive idling increases engine wear and wastes fuel.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88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0C070-85E7-4DC0-6E2F-A06C1625B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99" b="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D22FC-2DFD-9271-E37C-E8B2122B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" y="365125"/>
            <a:ext cx="3198111" cy="949325"/>
          </a:xfrm>
        </p:spPr>
        <p:txBody>
          <a:bodyPr>
            <a:normAutofit/>
          </a:bodyPr>
          <a:lstStyle/>
          <a:p>
            <a:r>
              <a:rPr lang="en-US" sz="4000" b="1" dirty="0"/>
              <a:t>Idling Myth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C5A18-8470-49EC-0F53-726745301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0230"/>
            <a:ext cx="3495291" cy="4336733"/>
          </a:xfrm>
        </p:spPr>
        <p:txBody>
          <a:bodyPr>
            <a:noAutofit/>
          </a:bodyPr>
          <a:lstStyle/>
          <a:p>
            <a:r>
              <a:rPr lang="en-US" altLang="en-US" sz="2400" b="1" dirty="0"/>
              <a:t>Idling Myth:</a:t>
            </a:r>
            <a:r>
              <a:rPr lang="en-US" altLang="en-US" sz="2400" dirty="0"/>
              <a:t>  Don’t shut your bus off during athletic events or field trips far from home in case it won’t start.</a:t>
            </a:r>
          </a:p>
          <a:p>
            <a:r>
              <a:rPr lang="en-US" altLang="en-US" sz="2400" b="1" dirty="0"/>
              <a:t>Idling Fact:</a:t>
            </a:r>
            <a:r>
              <a:rPr lang="en-US" altLang="en-US" sz="2400" dirty="0"/>
              <a:t>  A well-maintained modern bus will start every time. </a:t>
            </a:r>
          </a:p>
          <a:p>
            <a:r>
              <a:rPr lang="en-US" altLang="en-US" sz="2400" dirty="0"/>
              <a:t>If a bus doesn’t start every time, it should be repaired.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8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56D81-E1AF-F526-094D-70CF5B3E2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4" r="12256" b="-1"/>
          <a:stretch/>
        </p:blipFill>
        <p:spPr>
          <a:xfrm>
            <a:off x="20" y="-62517"/>
            <a:ext cx="914398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0D366F-455D-4298-97E9-89785ADAE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69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1526-100B-06B2-176D-BF6DDEF18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694" y="1438115"/>
            <a:ext cx="4029075" cy="4528345"/>
          </a:xfrm>
        </p:spPr>
        <p:txBody>
          <a:bodyPr anchor="ctr">
            <a:noAutofit/>
          </a:bodyPr>
          <a:lstStyle/>
          <a:p>
            <a:r>
              <a:rPr lang="en-US" altLang="en-US" sz="2400" b="1" dirty="0"/>
              <a:t>Idling Myth: </a:t>
            </a:r>
            <a:r>
              <a:rPr lang="en-US" altLang="en-US" sz="2400" dirty="0"/>
              <a:t>People who worry about diesel exhaust are tree-huggers who like to complain.</a:t>
            </a:r>
          </a:p>
          <a:p>
            <a:r>
              <a:rPr lang="en-US" altLang="en-US" sz="2400" b="1" dirty="0"/>
              <a:t>Idling Fact:</a:t>
            </a:r>
            <a:r>
              <a:rPr lang="en-US" altLang="en-US" sz="2400" dirty="0"/>
              <a:t>  Diesel exhaust is harmful!  Excessive exposure to diesel exhaust is a valid health concern for children, bus drivers, teachers, and other school staff.</a:t>
            </a: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DD63A-4FEA-FBB1-6503-D0676E0CA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609600"/>
            <a:ext cx="3874169" cy="123063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Idling Myth #4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825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73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A11E-E73C-7D30-7B7A-E111CE31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2849"/>
            <a:ext cx="2600325" cy="2452687"/>
          </a:xfrm>
        </p:spPr>
        <p:txBody>
          <a:bodyPr anchor="ctr">
            <a:normAutofit/>
          </a:bodyPr>
          <a:lstStyle/>
          <a:p>
            <a:r>
              <a:rPr lang="en-US" sz="3100" b="1" dirty="0"/>
              <a:t>Idling Myth #5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117AC-C2F7-6D98-6B5B-5B594BC55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13" b="1827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26A5B-02F8-DC55-A384-4ADE0C7B8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976014" cy="3002280"/>
          </a:xfrm>
        </p:spPr>
        <p:txBody>
          <a:bodyPr anchor="ctr">
            <a:noAutofit/>
          </a:bodyPr>
          <a:lstStyle/>
          <a:p>
            <a:r>
              <a:rPr lang="en-US" altLang="en-US" sz="2400" b="1" dirty="0"/>
              <a:t>Idling Myth:</a:t>
            </a:r>
            <a:r>
              <a:rPr lang="en-US" altLang="en-US" sz="2400" dirty="0"/>
              <a:t>  There’s no way to avoid exposure to diesel exhaust when buses line up in the school loop for afternoon dismissal.</a:t>
            </a:r>
          </a:p>
          <a:p>
            <a:r>
              <a:rPr lang="en-US" altLang="en-US" sz="2400" b="1" dirty="0"/>
              <a:t>Idling Fact:</a:t>
            </a:r>
            <a:r>
              <a:rPr lang="en-US" altLang="en-US" sz="2400" dirty="0"/>
              <a:t> Bus drivers don’t need to line up so early in the school loop or leave their engines running while waiting for afternoon dismissal to begin.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9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CE32B-8C45-3657-F8D4-D5E529185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08" y="741391"/>
            <a:ext cx="3368866" cy="9406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All Efforts Help</a:t>
            </a:r>
          </a:p>
        </p:txBody>
      </p:sp>
      <p:pic>
        <p:nvPicPr>
          <p:cNvPr id="15" name="Picture 14" descr="Yellow school bus">
            <a:extLst>
              <a:ext uri="{FF2B5EF4-FFF2-40B4-BE49-F238E27FC236}">
                <a16:creationId xmlns:a16="http://schemas.microsoft.com/office/drawing/2014/main" id="{ECECC415-899C-C80D-5C8B-B3FBB52F6F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30" r="36269" b="-1"/>
          <a:stretch/>
        </p:blipFill>
        <p:spPr>
          <a:xfrm>
            <a:off x="20" y="0"/>
            <a:ext cx="4571980" cy="68579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8BD6F-C186-C2D2-37D6-5C655EBD8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7778" y="1975556"/>
            <a:ext cx="3688995" cy="45494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The efforts of one and the efforts of many – all help</a:t>
            </a:r>
          </a:p>
          <a:p>
            <a:r>
              <a:rPr lang="en-US" dirty="0"/>
              <a:t>Becoming knowledgeable  makes us all aware</a:t>
            </a:r>
          </a:p>
          <a:p>
            <a:r>
              <a:rPr lang="en-US" dirty="0"/>
              <a:t>Mandated compliance to a healthier bus ride</a:t>
            </a:r>
          </a:p>
          <a:p>
            <a:r>
              <a:rPr lang="en-US" dirty="0"/>
              <a:t>Limit idling for all to breath easier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287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10CD-9FF6-70D3-1847-E6742657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 For Caring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FD59FD-44E1-8627-4176-47C4CCB8C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0" y="1996201"/>
            <a:ext cx="7886700" cy="401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66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B80E6-FDB0-4EBB-BCDD-369FD182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29E01-50C3-4EE8-6FF0-EDDB170527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05" b="2159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5BB52-4390-4E3F-8F39-E94B1394A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81" y="39560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dirty="0"/>
              <a:t>Effects of unnecessary idling</a:t>
            </a:r>
          </a:p>
          <a:p>
            <a:r>
              <a:rPr lang="en-US" dirty="0"/>
              <a:t>Understanding challenges related to idling</a:t>
            </a:r>
          </a:p>
          <a:p>
            <a:r>
              <a:rPr lang="en-US" dirty="0"/>
              <a:t>Strategies to decrease idling</a:t>
            </a:r>
          </a:p>
          <a:p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2506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715852-6C50-43C2-A3CC-C260ED2C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538"/>
            <a:ext cx="7886700" cy="1034716"/>
          </a:xfrm>
        </p:spPr>
        <p:txBody>
          <a:bodyPr/>
          <a:lstStyle/>
          <a:p>
            <a:r>
              <a:rPr lang="en-US" b="1" dirty="0"/>
              <a:t>Anti-idling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74CC4-C19F-4717-8281-277D3F768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0558" y="1526673"/>
            <a:ext cx="5883442" cy="3804653"/>
          </a:xfrm>
        </p:spPr>
        <p:txBody>
          <a:bodyPr>
            <a:normAutofit/>
          </a:bodyPr>
          <a:lstStyle/>
          <a:p>
            <a:pPr algn="l"/>
            <a:r>
              <a:rPr lang="en-US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Many states have laws that regulate engine idling </a:t>
            </a:r>
          </a:p>
          <a:p>
            <a:pPr algn="l"/>
            <a:r>
              <a:rPr lang="en-US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Regulate vehicle types</a:t>
            </a:r>
          </a:p>
          <a:p>
            <a:pPr algn="l"/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R</a:t>
            </a:r>
            <a:r>
              <a:rPr lang="en-US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egulate idling geographically</a:t>
            </a:r>
          </a:p>
          <a:p>
            <a:pPr algn="l"/>
            <a:r>
              <a:rPr lang="en-US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Regulate by time limits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9092B3-2137-2E8E-5FF1-40F91E56E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82" b="13213"/>
          <a:stretch/>
        </p:blipFill>
        <p:spPr>
          <a:xfrm>
            <a:off x="318341" y="2246490"/>
            <a:ext cx="2677988" cy="2176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D568C5-EE25-188F-0334-41564F4D9358}"/>
              </a:ext>
            </a:extLst>
          </p:cNvPr>
          <p:cNvSpPr txBox="1"/>
          <p:nvPr/>
        </p:nvSpPr>
        <p:spPr>
          <a:xfrm>
            <a:off x="628650" y="5881511"/>
            <a:ext cx="819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Details for each of the states can be found on the US Department of Energy’s Alternative Fuels Data Center Federal and State Laws and Incentives </a:t>
            </a:r>
            <a:r>
              <a:rPr lang="en-US" i="0" u="none" strike="noStrike" dirty="0">
                <a:effectLst/>
                <a:cs typeface="Calibri" panose="020F0502020204030204" pitchFamily="34" charset="0"/>
              </a:rPr>
              <a:t>page.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8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36869-EC22-AD9B-31FE-00D3DAF216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/>
          <a:stretch/>
        </p:blipFill>
        <p:spPr>
          <a:xfrm>
            <a:off x="20" y="-10214"/>
            <a:ext cx="9143980" cy="6857999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1884E-C430-3EFC-3D44-2F00F9CA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6" y="1438114"/>
            <a:ext cx="3581372" cy="97261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/>
              <a:t>Anti-idling Fines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499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4DD95-2AA1-3641-A1DE-24F1D78A4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1989" y="2547257"/>
            <a:ext cx="3343834" cy="2630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Fines can range from $350 to as much as $2,000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28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2ADA-4C9A-4C56-B80A-8C0F434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599"/>
            <a:ext cx="7886700" cy="1325563"/>
          </a:xfrm>
        </p:spPr>
        <p:txBody>
          <a:bodyPr/>
          <a:lstStyle/>
          <a:p>
            <a:r>
              <a:rPr lang="en-US" b="1" dirty="0"/>
              <a:t>N.Y.S. Anti-idling Law &amp;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D9DBE-9931-430D-AD68-470583679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37263" cy="4351338"/>
          </a:xfrm>
        </p:spPr>
        <p:txBody>
          <a:bodyPr/>
          <a:lstStyle/>
          <a:p>
            <a:r>
              <a:rPr lang="en-US" dirty="0"/>
              <a:t>Chapter 670 Law of 2007 bans idling on or adjacent to school grounds </a:t>
            </a:r>
          </a:p>
          <a:p>
            <a:r>
              <a:rPr lang="en-US" dirty="0"/>
              <a:t>8 NYCRR 156.3 (h) establishes school district responsibility and bus driver requirements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580BD-A7D3-4390-8AB9-A87422CD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9" r="10669"/>
          <a:stretch/>
        </p:blipFill>
        <p:spPr>
          <a:xfrm>
            <a:off x="5565913" y="2780868"/>
            <a:ext cx="3220278" cy="2440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25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045C-5561-4B49-8338-729BA248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3457"/>
            <a:ext cx="7886700" cy="1325563"/>
          </a:xfrm>
        </p:spPr>
        <p:txBody>
          <a:bodyPr/>
          <a:lstStyle/>
          <a:p>
            <a:r>
              <a:rPr lang="en-US" b="1" dirty="0"/>
              <a:t>Education Law section 3637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E2C24-EE94-47BA-92AC-42E5CF762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550504"/>
            <a:ext cx="5605669" cy="49423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  <a:r>
              <a:rPr lang="en-US" b="1" dirty="0"/>
              <a:t>Requires School Districts To:</a:t>
            </a:r>
          </a:p>
          <a:p>
            <a:r>
              <a:rPr lang="en-US" dirty="0"/>
              <a:t>Minimize school bus idling </a:t>
            </a:r>
          </a:p>
          <a:p>
            <a:r>
              <a:rPr lang="en-US" dirty="0"/>
              <a:t>Shut off engines while waiting for passengers to load </a:t>
            </a:r>
          </a:p>
          <a:p>
            <a:r>
              <a:rPr lang="en-US" dirty="0"/>
              <a:t>Apply law to all school vehicles </a:t>
            </a:r>
          </a:p>
          <a:p>
            <a:pPr lvl="1"/>
            <a:r>
              <a:rPr lang="en-US" dirty="0"/>
              <a:t>Owned, leased, or contracted</a:t>
            </a:r>
          </a:p>
          <a:p>
            <a:pPr lvl="1"/>
            <a:r>
              <a:rPr lang="en-US" dirty="0"/>
              <a:t>While parked or standing on school grounds or in front of any school </a:t>
            </a:r>
          </a:p>
          <a:p>
            <a:r>
              <a:rPr lang="en-US" dirty="0"/>
              <a:t>Annually provide notice to employees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E9642-5B5E-441B-A9E2-5D914FD2D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5" r="47074"/>
          <a:stretch/>
        </p:blipFill>
        <p:spPr>
          <a:xfrm>
            <a:off x="5933154" y="1670305"/>
            <a:ext cx="2917135" cy="3079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442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E14D-65B8-40D2-97C0-772B372C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7" y="190005"/>
            <a:ext cx="8648726" cy="1199408"/>
          </a:xfrm>
        </p:spPr>
        <p:txBody>
          <a:bodyPr>
            <a:normAutofit/>
          </a:bodyPr>
          <a:lstStyle/>
          <a:p>
            <a:r>
              <a:rPr lang="en-US" sz="4000" b="1" dirty="0"/>
              <a:t>Regulations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/>
              <a:t>Similar to 8 NYCRR 156.3 (h)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3418A-F66B-4BBD-9E66-00B48A13F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6312" y="1420134"/>
            <a:ext cx="4677683" cy="52478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Requires School Districts &amp; Drivers To:</a:t>
            </a:r>
          </a:p>
          <a:p>
            <a:r>
              <a:rPr lang="en-US" dirty="0"/>
              <a:t>Shut off engines while waiting for students to load:</a:t>
            </a:r>
          </a:p>
          <a:p>
            <a:pPr lvl="1"/>
            <a:r>
              <a:rPr lang="en-US" dirty="0"/>
              <a:t>Applies to vehicles owned, leased, or contracted </a:t>
            </a:r>
          </a:p>
          <a:p>
            <a:pPr lvl="1"/>
            <a:r>
              <a:rPr lang="en-US" dirty="0"/>
              <a:t>While parked or standing on school grounds or in front of any school </a:t>
            </a:r>
          </a:p>
          <a:p>
            <a:pPr lvl="1"/>
            <a:r>
              <a:rPr lang="en-US" dirty="0"/>
              <a:t>Exceptions for safety, emergency, and mechanical work</a:t>
            </a:r>
          </a:p>
          <a:p>
            <a:r>
              <a:rPr lang="en-US" dirty="0"/>
              <a:t>Conduct semi-annual compliance monitoring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D4D4F-FA89-428F-A762-416F428B8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90" y="2102971"/>
            <a:ext cx="4125422" cy="2652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08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02F-DD73-4E79-8A63-708353A4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61" y="144379"/>
            <a:ext cx="8540328" cy="1236442"/>
          </a:xfrm>
        </p:spPr>
        <p:txBody>
          <a:bodyPr>
            <a:normAutofit/>
          </a:bodyPr>
          <a:lstStyle/>
          <a:p>
            <a:r>
              <a:rPr lang="en-US" b="1" dirty="0"/>
              <a:t>Driver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8B0BA-C9EB-4869-B067-852543E60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1449543"/>
            <a:ext cx="4479069" cy="5338761"/>
          </a:xfrm>
        </p:spPr>
        <p:txBody>
          <a:bodyPr>
            <a:normAutofit lnSpcReduction="10000"/>
          </a:bodyPr>
          <a:lstStyle/>
          <a:p>
            <a:pPr marL="338138" indent="-338138">
              <a:buNone/>
            </a:pPr>
            <a:r>
              <a:rPr lang="en-US" b="1" dirty="0"/>
              <a:t>Law &amp; Regulations Require School Bus Drivers To:</a:t>
            </a:r>
          </a:p>
          <a:p>
            <a:pPr marL="514350" indent="-339725">
              <a:buFont typeface="+mj-lt"/>
              <a:buAutoNum type="arabicPeriod"/>
            </a:pPr>
            <a:r>
              <a:rPr lang="en-US" dirty="0"/>
              <a:t>Limit idling time during warm-up </a:t>
            </a:r>
          </a:p>
          <a:p>
            <a:pPr marL="514350" indent="-339725">
              <a:buNone/>
            </a:pPr>
            <a:r>
              <a:rPr lang="en-US" dirty="0"/>
              <a:t>2. Park away from building fresh air intakes </a:t>
            </a:r>
          </a:p>
          <a:p>
            <a:pPr marL="514350" indent="-339725">
              <a:buNone/>
            </a:pPr>
            <a:r>
              <a:rPr lang="en-US" dirty="0"/>
              <a:t>3. Park diagonally in school loading areas whenever possible </a:t>
            </a:r>
          </a:p>
          <a:p>
            <a:pPr marL="514350" indent="-339725">
              <a:buNone/>
            </a:pPr>
            <a:r>
              <a:rPr lang="en-US" dirty="0"/>
              <a:t>4. Instruct students to board the bus promptly </a:t>
            </a:r>
          </a:p>
          <a:p>
            <a:pPr marL="514350" indent="-339725">
              <a:buNone/>
            </a:pPr>
            <a:r>
              <a:rPr lang="en-US" dirty="0"/>
              <a:t>5. Turn the bus off during sporting or other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5E470-2D40-4EB7-A372-54097270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30" y="2037637"/>
            <a:ext cx="4210768" cy="3164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239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DCE4-F5B3-4BA2-89F7-089AA2A9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95" y="19879"/>
            <a:ext cx="7886700" cy="1325563"/>
          </a:xfrm>
        </p:spPr>
        <p:txBody>
          <a:bodyPr/>
          <a:lstStyle/>
          <a:p>
            <a:r>
              <a:rPr lang="en-US" b="1" dirty="0"/>
              <a:t>The Health Dangers of Idling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FA475-ADDE-43E7-B40E-CDB72C9DD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312" y="1113184"/>
            <a:ext cx="4949688" cy="54267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Cancer-causing substances</a:t>
            </a:r>
          </a:p>
          <a:p>
            <a:r>
              <a:rPr lang="en-US" dirty="0"/>
              <a:t>Particulate matter, which exacerbates respiratory conditions  </a:t>
            </a:r>
          </a:p>
          <a:p>
            <a:r>
              <a:rPr lang="en-US" dirty="0"/>
              <a:t>Increases the amount of exhaust entering a bus </a:t>
            </a:r>
          </a:p>
          <a:p>
            <a:r>
              <a:rPr lang="en-US" dirty="0"/>
              <a:t>Children are especially susceptible</a:t>
            </a:r>
          </a:p>
          <a:p>
            <a:r>
              <a:rPr lang="en-US" dirty="0"/>
              <a:t>Students walking by idling buses inhale large amounts of diesel exhaust</a:t>
            </a:r>
          </a:p>
          <a:p>
            <a:r>
              <a:rPr lang="en-US" dirty="0"/>
              <a:t>Idling under fresh air intakes at schools causes exhaust to enter building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7F28E-97E4-4B7C-A5EE-93E81F3F2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58" y="2275546"/>
            <a:ext cx="3576992" cy="3102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4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9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CD9E06FE4D1B469778C430FF500E18" ma:contentTypeVersion="12" ma:contentTypeDescription="Create a new document." ma:contentTypeScope="" ma:versionID="5f202e7554bb7f7b87054ef88872297a">
  <xsd:schema xmlns:xsd="http://www.w3.org/2001/XMLSchema" xmlns:xs="http://www.w3.org/2001/XMLSchema" xmlns:p="http://schemas.microsoft.com/office/2006/metadata/properties" xmlns:ns3="03bcd2c0-df19-414d-b4f1-a574c24b4785" xmlns:ns4="f250f761-47f7-4b0e-ae1b-31d5712402b9" targetNamespace="http://schemas.microsoft.com/office/2006/metadata/properties" ma:root="true" ma:fieldsID="78362b263647d1d6dd32a0c6946db85e" ns3:_="" ns4:_="">
    <xsd:import namespace="03bcd2c0-df19-414d-b4f1-a574c24b4785"/>
    <xsd:import namespace="f250f761-47f7-4b0e-ae1b-31d5712402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cd2c0-df19-414d-b4f1-a574c24b47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0f761-47f7-4b0e-ae1b-31d571240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3bcd2c0-df19-414d-b4f1-a574c24b4785" xsi:nil="true"/>
  </documentManagement>
</p:properties>
</file>

<file path=customXml/itemProps1.xml><?xml version="1.0" encoding="utf-8"?>
<ds:datastoreItem xmlns:ds="http://schemas.openxmlformats.org/officeDocument/2006/customXml" ds:itemID="{2B7778E3-A20B-400F-93F7-73A644CA48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720C79-704C-4FBB-876A-FD5378AE76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bcd2c0-df19-414d-b4f1-a574c24b4785"/>
    <ds:schemaRef ds:uri="f250f761-47f7-4b0e-ae1b-31d5712402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99D20F-949D-4A42-B68C-35A1EABC5D9B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  <ds:schemaRef ds:uri="f250f761-47f7-4b0e-ae1b-31d5712402b9"/>
    <ds:schemaRef ds:uri="03bcd2c0-df19-414d-b4f1-a574c24b478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1500</TotalTime>
  <Words>2367</Words>
  <Application>Microsoft Office PowerPoint</Application>
  <PresentationFormat>On-screen Show (4:3)</PresentationFormat>
  <Paragraphs>255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Meiryo</vt:lpstr>
      <vt:lpstr>Arial</vt:lpstr>
      <vt:lpstr>Calibri</vt:lpstr>
      <vt:lpstr>Calibri Light</vt:lpstr>
      <vt:lpstr>Office Theme</vt:lpstr>
      <vt:lpstr>NYS  Anti-idling Regulations</vt:lpstr>
      <vt:lpstr>Overview</vt:lpstr>
      <vt:lpstr>Anti-idling</vt:lpstr>
      <vt:lpstr>Anti-idling Fines</vt:lpstr>
      <vt:lpstr>N.Y.S. Anti-idling Law &amp; Regulation</vt:lpstr>
      <vt:lpstr>Education Law section 3637</vt:lpstr>
      <vt:lpstr>Regulations Similar to 8 NYCRR 156.3 (h)</vt:lpstr>
      <vt:lpstr>Driver Responsibilities</vt:lpstr>
      <vt:lpstr>The Health Dangers of Idling</vt:lpstr>
      <vt:lpstr>The Impact on Children</vt:lpstr>
      <vt:lpstr>Exceptions to Idling Restrictions</vt:lpstr>
      <vt:lpstr>FIVE IDLING MYTHS &amp; FACTS</vt:lpstr>
      <vt:lpstr>Idling Myth #1</vt:lpstr>
      <vt:lpstr>Idling Myth #2</vt:lpstr>
      <vt:lpstr>Idling Myth #3</vt:lpstr>
      <vt:lpstr>Idling Myth #4</vt:lpstr>
      <vt:lpstr>Idling Myth #5</vt:lpstr>
      <vt:lpstr>All Efforts Help</vt:lpstr>
      <vt:lpstr>Thank You For Caring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 Idling</dc:title>
  <dc:subject/>
  <dc:creator>Debra Sisson</dc:creator>
  <cp:keywords/>
  <dc:description/>
  <cp:lastModifiedBy>Kathy Furneaux</cp:lastModifiedBy>
  <cp:revision>27</cp:revision>
  <dcterms:created xsi:type="dcterms:W3CDTF">2021-11-09T14:03:24Z</dcterms:created>
  <dcterms:modified xsi:type="dcterms:W3CDTF">2023-09-13T20:11:05Z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E5FE42A5-9465-439A-8B23-A3B3BF07B6E2</vt:lpwstr>
  </property>
  <property fmtid="{D5CDD505-2E9C-101B-9397-08002B2CF9AE}" pid="3" name="ArticulatePath">
    <vt:lpwstr>Presentation2</vt:lpwstr>
  </property>
  <property fmtid="{D5CDD505-2E9C-101B-9397-08002B2CF9AE}" pid="4" name="ContentTypeId">
    <vt:lpwstr>0x0101006BCD9E06FE4D1B469778C430FF500E18</vt:lpwstr>
  </property>
</Properties>
</file>